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8" r:id="rId2"/>
    <p:sldId id="257" r:id="rId3"/>
    <p:sldId id="974" r:id="rId4"/>
    <p:sldId id="274" r:id="rId5"/>
    <p:sldId id="966" r:id="rId6"/>
    <p:sldId id="276" r:id="rId7"/>
    <p:sldId id="259" r:id="rId8"/>
    <p:sldId id="269" r:id="rId9"/>
    <p:sldId id="271" r:id="rId10"/>
    <p:sldId id="272" r:id="rId11"/>
    <p:sldId id="946" r:id="rId12"/>
    <p:sldId id="945" r:id="rId13"/>
    <p:sldId id="283" r:id="rId14"/>
    <p:sldId id="975" r:id="rId15"/>
    <p:sldId id="262" r:id="rId16"/>
    <p:sldId id="263" r:id="rId17"/>
    <p:sldId id="278" r:id="rId18"/>
    <p:sldId id="967" r:id="rId19"/>
    <p:sldId id="285" r:id="rId20"/>
    <p:sldId id="280" r:id="rId21"/>
    <p:sldId id="281" r:id="rId22"/>
    <p:sldId id="968" r:id="rId23"/>
    <p:sldId id="970" r:id="rId24"/>
    <p:sldId id="264" r:id="rId25"/>
    <p:sldId id="286" r:id="rId26"/>
    <p:sldId id="287" r:id="rId27"/>
    <p:sldId id="291" r:id="rId28"/>
    <p:sldId id="971" r:id="rId29"/>
    <p:sldId id="284" r:id="rId30"/>
    <p:sldId id="972" r:id="rId31"/>
    <p:sldId id="973" r:id="rId32"/>
    <p:sldId id="486" r:id="rId33"/>
    <p:sldId id="965" r:id="rId34"/>
    <p:sldId id="267" r:id="rId35"/>
    <p:sldId id="960" r:id="rId36"/>
    <p:sldId id="26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4561F-5863-464A-9D1C-A476D3C523F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62C85-5441-40DB-B152-BB24E35A5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5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62DD-8037-0CB4-3522-1B308F8C7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E7791-4C9B-74D9-2E54-45D077943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ABCB7-4665-E31A-A079-D1B841409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02B6D-C40A-A4A6-9960-E8BEEED1C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13C7-0D73-4DB0-8A19-6AB1DA681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51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13C7-0D73-4DB0-8A19-6AB1DA681C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59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613C7-0D73-4DB0-8A19-6AB1DA681C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8276"/>
            <a:ext cx="12192000" cy="849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latin typeface="+mn-lt"/>
              </a:defRPr>
            </a:lvl1pPr>
          </a:lstStyle>
          <a:p>
            <a:pPr lvl="0"/>
            <a:r>
              <a:rPr lang="en-US"/>
              <a:t>[Sub Topic]</a:t>
            </a:r>
          </a:p>
        </p:txBody>
      </p:sp>
    </p:spTree>
    <p:extLst>
      <p:ext uri="{BB962C8B-B14F-4D97-AF65-F5344CB8AC3E}">
        <p14:creationId xmlns:p14="http://schemas.microsoft.com/office/powerpoint/2010/main" val="3561524504"/>
      </p:ext>
    </p:extLst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ZlP38a7MV0?start=16&amp;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IxrFFSz63E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p1Lwx0K_ac?start=4&amp;feature=oembed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legislature.gov/Laws/GeneralLaws/PartI/TitleII/Chapter6E/Section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C0DAD3-F412-4984-936F-7671E58CDF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6838" y="291575"/>
            <a:ext cx="9764202" cy="2239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Force </a:t>
            </a:r>
          </a:p>
          <a:p>
            <a:r>
              <a:rPr lang="en-US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Today’s Police Officer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2D10D-D3B4-45BA-A6A6-EAD67FC23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42498" b="11735"/>
          <a:stretch/>
        </p:blipFill>
        <p:spPr>
          <a:xfrm>
            <a:off x="258618" y="2924384"/>
            <a:ext cx="11665657" cy="346718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946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786D-5640-4A48-BF0B-8EA58DA2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398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Opinion of the Court, cont’d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D080-F20B-4935-9E3B-53AF2DCB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272" y="1505961"/>
            <a:ext cx="8515928" cy="4802475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“The </a:t>
            </a:r>
            <a:r>
              <a: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‘reasonableness</a:t>
            </a:r>
            <a:r>
              <a:rPr lang="en-US" sz="3200" dirty="0">
                <a:effectLst/>
                <a:ea typeface="Calibri" panose="020F0502020204030204" pitchFamily="34" charset="0"/>
              </a:rPr>
              <a:t>’ of a particular use of force must be judged from the 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perspective of a reasonable officer on the scene</a:t>
            </a:r>
            <a:r>
              <a:rPr lang="en-US" sz="3200" dirty="0">
                <a:effectLst/>
                <a:ea typeface="Calibri" panose="020F0502020204030204" pitchFamily="34" charset="0"/>
              </a:rPr>
              <a:t>, rather than with the 20/20 vision of hindsight...The calculus of reasonableness must embody allowance for the fact that 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police officers are often forced to make split-second judgments - in circumstances that are tense, uncertain and rapidly evolving…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4D82C-8753-4C11-A27F-B0CD8ADDCE30}"/>
              </a:ext>
            </a:extLst>
          </p:cNvPr>
          <p:cNvSpPr txBox="1"/>
          <p:nvPr/>
        </p:nvSpPr>
        <p:spPr>
          <a:xfrm>
            <a:off x="206809" y="5182280"/>
            <a:ext cx="278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Chief Justice William Rehnquist delivered the unanimous decision of the Court.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AFBCF-7934-400A-B567-1876AD1C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4" y="1438955"/>
            <a:ext cx="29051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9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DB52F-AB3E-F0BE-DA80-47CCFE4C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A253BE-8234-DE1C-ADC4-9F7C96D7D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15901"/>
            <a:ext cx="12192000" cy="8493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the Totality of the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2E562-5E67-FB5E-6AAD-BD539E6ABB85}"/>
              </a:ext>
            </a:extLst>
          </p:cNvPr>
          <p:cNvSpPr txBox="1">
            <a:spLocks/>
          </p:cNvSpPr>
          <p:nvPr/>
        </p:nvSpPr>
        <p:spPr>
          <a:xfrm>
            <a:off x="500269" y="1391479"/>
            <a:ext cx="10889974" cy="452596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Many factors compose the totality of the circumstances: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522317-8DDB-5607-BF80-D56EC58EA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312118"/>
              </p:ext>
            </p:extLst>
          </p:nvPr>
        </p:nvGraphicFramePr>
        <p:xfrm>
          <a:off x="226290" y="2042160"/>
          <a:ext cx="11739419" cy="4682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9419">
                  <a:extLst>
                    <a:ext uri="{9D8B030D-6E8A-4147-A177-3AD203B41FA5}">
                      <a16:colId xmlns:a16="http://schemas.microsoft.com/office/drawing/2014/main" val="1454893542"/>
                    </a:ext>
                  </a:extLst>
                </a:gridCol>
              </a:tblGrid>
              <a:tr h="468249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 of environment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officers vs. the number of subjects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de-escalation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tactics employed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Officer’s size, age, and conditions vs. those of subject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 of violence known at the time of the incident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 in general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psychiatric history 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known at the time of the incident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evidence of drug or alcohol use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Presence of bystanders and the possible threat to them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actions of the subject throughout the incident 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Subject's reactions to commands or force used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05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308653"/>
      </p:ext>
    </p:extLst>
  </p:cSld>
  <p:clrMapOvr>
    <a:masterClrMapping/>
  </p:clrMapOvr>
  <p:transition spd="slow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55634B-39C6-4CF2-A9B0-65ABDCD62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15901"/>
            <a:ext cx="12192000" cy="8493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the Totality of the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19A12-2471-49E7-96BE-00AB525C4A28}"/>
              </a:ext>
            </a:extLst>
          </p:cNvPr>
          <p:cNvSpPr txBox="1">
            <a:spLocks/>
          </p:cNvSpPr>
          <p:nvPr/>
        </p:nvSpPr>
        <p:spPr>
          <a:xfrm>
            <a:off x="500269" y="1391479"/>
            <a:ext cx="10889974" cy="452596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Many factors compose the totality of the circumstances: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B24457-CC19-474B-9D6F-C22028476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609422"/>
              </p:ext>
            </p:extLst>
          </p:nvPr>
        </p:nvGraphicFramePr>
        <p:xfrm>
          <a:off x="226290" y="2042159"/>
          <a:ext cx="11739419" cy="859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9419">
                  <a:extLst>
                    <a:ext uri="{9D8B030D-6E8A-4147-A177-3AD203B41FA5}">
                      <a16:colId xmlns:a16="http://schemas.microsoft.com/office/drawing/2014/main" val="1454893542"/>
                    </a:ext>
                  </a:extLst>
                </a:gridCol>
              </a:tblGrid>
              <a:tr h="4299939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Duration of action – how long did it last?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you used time to your advantage (what you did relative to command, control, planning, and de-escalation attempts).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Injuries to the officers or others, including medical aid provided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 of exhaustion or </a:t>
                      </a:r>
                      <a:r>
                        <a:rPr lang="en-US" sz="2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fatigue of the officer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endParaRPr lang="en-US" sz="24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 of resistance while being restrained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availability of weapons – obvious weapons or weapons of opportunity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Whether force applied injured/affected (or not) the suspect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Whether medical aid was requested by or offered to the subject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05071"/>
                  </a:ext>
                </a:extLst>
              </a:tr>
              <a:tr h="4299939">
                <a:tc>
                  <a:txBody>
                    <a:bodyPr/>
                    <a:lstStyle/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Force Science Study 100% to 30% in?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66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967702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8FDF-9C68-4915-9CAE-23744AFE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Tennessee v. Garner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(1985)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733B1-91BF-4E8A-B26C-4FA369A48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160589"/>
            <a:ext cx="8258174" cy="469741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Police may use deadly force to stop a fleeing suspect from escaping </a:t>
            </a:r>
            <a:r>
              <a:rPr lang="en-US" sz="2400" b="1" u="sng" dirty="0"/>
              <a:t>IF</a:t>
            </a:r>
            <a:r>
              <a:rPr lang="en-US" sz="2400" dirty="0"/>
              <a:t>:</a:t>
            </a:r>
          </a:p>
          <a:p>
            <a:pPr marL="684213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/>
              <a:t>the suspect threatens the officer with a weapon; </a:t>
            </a:r>
            <a:r>
              <a:rPr lang="en-US" sz="2400" b="1" dirty="0"/>
              <a:t>OR</a:t>
            </a:r>
            <a:r>
              <a:rPr lang="en-US" sz="2400" dirty="0"/>
              <a:t> there is probable cause to believe the suspect has committed a crime involving the infliction or threatened infliction of serious physical harm; </a:t>
            </a:r>
            <a:r>
              <a:rPr lang="en-US" sz="2400" b="1" dirty="0"/>
              <a:t>AND</a:t>
            </a:r>
          </a:p>
          <a:p>
            <a:pPr marL="684213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/>
              <a:t>deadly force is necessary to prevent escape; </a:t>
            </a:r>
            <a:r>
              <a:rPr lang="en-US" sz="2400" b="1" dirty="0"/>
              <a:t>AND</a:t>
            </a:r>
          </a:p>
          <a:p>
            <a:pPr marL="684213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/>
              <a:t>where feasible, some warning was given.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Cartoon character holding guns&#10;&#10;Description automatically generated">
            <a:extLst>
              <a:ext uri="{FF2B5EF4-FFF2-40B4-BE49-F238E27FC236}">
                <a16:creationId xmlns:a16="http://schemas.microsoft.com/office/drawing/2014/main" id="{A84176DB-7081-BDED-1BF7-D026E33E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0" r="11989"/>
          <a:stretch/>
        </p:blipFill>
        <p:spPr>
          <a:xfrm>
            <a:off x="8369130" y="2832763"/>
            <a:ext cx="3145536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9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653D1A-9096-815D-E110-C9328B60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A644-9656-5A6F-1C98-5C9018CC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66135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Tennessee v. Garner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(1985)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CFFE-3AE8-AB4C-C62E-DB68C3FBD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9" y="1289321"/>
            <a:ext cx="8258174" cy="469741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October 1974 @ 10:45 pm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Memphis police respond to a B&amp;E in progress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Officers observe 1 suspect fleeing towards a fence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	Nothing in hand / believed to be 17/18 </a:t>
            </a:r>
            <a:r>
              <a:rPr lang="en-US" sz="2000" dirty="0" err="1"/>
              <a:t>yoa</a:t>
            </a:r>
            <a:endParaRPr lang="en-US" sz="2000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Tenn statute &amp; Memphis P&amp;P allowed “All necessary means” to stop a felony.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Garner was shot as he tried to climb the fence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He was found to have $10 and a stolen purse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20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728C38-226C-4755-B733-413DE41871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88" y="0"/>
            <a:ext cx="11359913" cy="1320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Suspect Actions    vs.     Officer Response</a:t>
            </a:r>
            <a:endParaRPr lang="en-US" sz="40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56A5D-8BE5-4E07-8B8D-2CEF54F89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4116" r="18638" b="8654"/>
          <a:stretch/>
        </p:blipFill>
        <p:spPr bwMode="auto">
          <a:xfrm rot="16200000">
            <a:off x="3785136" y="-1999220"/>
            <a:ext cx="4520040" cy="10083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9E0D07-5129-4585-A200-7F95FF582DFD}"/>
              </a:ext>
            </a:extLst>
          </p:cNvPr>
          <p:cNvSpPr/>
          <p:nvPr/>
        </p:nvSpPr>
        <p:spPr>
          <a:xfrm>
            <a:off x="0" y="5422331"/>
            <a:ext cx="10381673" cy="993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200" u="sng" dirty="0">
                <a:ea typeface="Calibri" panose="020F0502020204030204" pitchFamily="34" charset="0"/>
                <a:cs typeface="Times New Roman" panose="02020603050405020304" pitchFamily="18" charset="0"/>
              </a:rPr>
              <a:t>Excessive force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can occur if the officer’s response is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HIGHER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than reasonable.</a:t>
            </a:r>
          </a:p>
          <a:p>
            <a:pPr algn="ctr">
              <a:lnSpc>
                <a:spcPct val="115000"/>
              </a:lnSpc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It can be </a:t>
            </a:r>
            <a:r>
              <a:rPr lang="en-US" sz="2200" u="sng" dirty="0">
                <a:ea typeface="Calibri" panose="020F0502020204030204" pitchFamily="34" charset="0"/>
                <a:cs typeface="Times New Roman" panose="02020603050405020304" pitchFamily="18" charset="0"/>
              </a:rPr>
              <a:t>unsafe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if the officer’s response is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LOWER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than reasonable.  </a:t>
            </a:r>
          </a:p>
        </p:txBody>
      </p:sp>
    </p:spTree>
    <p:extLst>
      <p:ext uri="{BB962C8B-B14F-4D97-AF65-F5344CB8AC3E}">
        <p14:creationId xmlns:p14="http://schemas.microsoft.com/office/powerpoint/2010/main" val="167744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201A838-1968-4067-A35C-E07704399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" y="348769"/>
            <a:ext cx="12057785" cy="61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09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C159D-0CDA-4218-896C-5C5C3DBB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1" y="202961"/>
            <a:ext cx="7234382" cy="2678784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Totality Triangle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5BF99C8A-7A10-4E8C-BD4C-4E36F7345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612" y="2409586"/>
            <a:ext cx="3659261" cy="2589968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ABCC2-6EF3-4D75-AD02-AA14DA5BB535}"/>
              </a:ext>
            </a:extLst>
          </p:cNvPr>
          <p:cNvSpPr txBox="1"/>
          <p:nvPr/>
        </p:nvSpPr>
        <p:spPr>
          <a:xfrm>
            <a:off x="1791854" y="1455479"/>
            <a:ext cx="6156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Perceived </a:t>
            </a:r>
            <a:endParaRPr lang="en-US" sz="28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Circumstances</a:t>
            </a:r>
            <a:endParaRPr lang="en-US" sz="2800" b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977A1-43EA-4AD1-94EF-05671E88AEBF}"/>
              </a:ext>
            </a:extLst>
          </p:cNvPr>
          <p:cNvSpPr txBox="1"/>
          <p:nvPr/>
        </p:nvSpPr>
        <p:spPr>
          <a:xfrm>
            <a:off x="6776026" y="4686622"/>
            <a:ext cx="21959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Reasonable </a:t>
            </a:r>
          </a:p>
          <a:p>
            <a:pPr algn="ctr"/>
            <a:r>
              <a:rPr lang="en-US" sz="2800" b="1" dirty="0"/>
              <a:t>Officer Response(s)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BFB6F-76E5-420D-9721-765D1DD42FF1}"/>
              </a:ext>
            </a:extLst>
          </p:cNvPr>
          <p:cNvSpPr txBox="1"/>
          <p:nvPr/>
        </p:nvSpPr>
        <p:spPr>
          <a:xfrm>
            <a:off x="878103" y="4686623"/>
            <a:ext cx="1983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Perceived Subject </a:t>
            </a:r>
            <a:endParaRPr lang="en-US" sz="28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Action(s)</a:t>
            </a:r>
            <a:endParaRPr lang="en-US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87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FE3C9-BA47-A117-D4E2-412AF3DF3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92" y="2240998"/>
            <a:ext cx="8596668" cy="3880773"/>
          </a:xfrm>
        </p:spPr>
        <p:txBody>
          <a:bodyPr/>
          <a:lstStyle/>
          <a:p>
            <a:pPr lvl="1"/>
            <a:r>
              <a:rPr lang="en-US" sz="2000" dirty="0"/>
              <a:t>Years on the job.  Does this job change your perception?</a:t>
            </a:r>
          </a:p>
          <a:p>
            <a:pPr lvl="1"/>
            <a:r>
              <a:rPr lang="en-US" sz="2000" dirty="0"/>
              <a:t>Training and Experience</a:t>
            </a:r>
          </a:p>
          <a:p>
            <a:pPr lvl="1"/>
            <a:r>
              <a:rPr lang="en-US" sz="2000" dirty="0"/>
              <a:t>Lived Experiences – where you were raised and who raised you</a:t>
            </a:r>
          </a:p>
          <a:p>
            <a:pPr lvl="1"/>
            <a:r>
              <a:rPr lang="en-US" sz="2000" dirty="0"/>
              <a:t>Values, Norms &amp; Morals</a:t>
            </a:r>
          </a:p>
          <a:p>
            <a:pPr lvl="1"/>
            <a:r>
              <a:rPr lang="en-US" sz="2000" dirty="0"/>
              <a:t>Friends, Family, &amp; Co-Workers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4163E-D26E-BA96-B1F3-B8E17101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58" y="320140"/>
            <a:ext cx="3308070" cy="1051460"/>
          </a:xfrm>
        </p:spPr>
        <p:txBody>
          <a:bodyPr>
            <a:noAutofit/>
          </a:bodyPr>
          <a:lstStyle/>
          <a:p>
            <a:r>
              <a:rPr lang="en-US" sz="4800" dirty="0"/>
              <a:t>Perception</a:t>
            </a:r>
          </a:p>
        </p:txBody>
      </p:sp>
      <p:pic>
        <p:nvPicPr>
          <p:cNvPr id="1028" name="Picture 4" descr="Perception Definition - JavaTpoint">
            <a:extLst>
              <a:ext uri="{FF2B5EF4-FFF2-40B4-BE49-F238E27FC236}">
                <a16:creationId xmlns:a16="http://schemas.microsoft.com/office/drawing/2014/main" id="{EAEF431F-2120-FE21-803A-DEFEC74B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19" y="0"/>
            <a:ext cx="3694981" cy="284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rceptual Foundations of Augmented Reality | The Open Augmented Reality  Teaching Book - Create and Code Augmented Reality!">
            <a:extLst>
              <a:ext uri="{FF2B5EF4-FFF2-40B4-BE49-F238E27FC236}">
                <a16:creationId xmlns:a16="http://schemas.microsoft.com/office/drawing/2014/main" id="{CE1C7E94-A71A-4914-CFB7-E6B58A3B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42" y="2843403"/>
            <a:ext cx="4021258" cy="26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A62E5-1DB1-91CB-727C-D66F5B04AA75}"/>
              </a:ext>
            </a:extLst>
          </p:cNvPr>
          <p:cNvSpPr txBox="1"/>
          <p:nvPr/>
        </p:nvSpPr>
        <p:spPr>
          <a:xfrm>
            <a:off x="643388" y="1436967"/>
            <a:ext cx="7327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What is it and how does it impact policing?</a:t>
            </a:r>
          </a:p>
        </p:txBody>
      </p:sp>
    </p:spTree>
    <p:extLst>
      <p:ext uri="{BB962C8B-B14F-4D97-AF65-F5344CB8AC3E}">
        <p14:creationId xmlns:p14="http://schemas.microsoft.com/office/powerpoint/2010/main" val="394911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87B6765-7A3E-8CAD-1F1F-A5EA44B85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936018"/>
            <a:ext cx="11836791" cy="461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7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C0DAD3-F412-4984-936F-7671E58CDF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6837" y="1095139"/>
            <a:ext cx="9764202" cy="22390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Force Review </a:t>
            </a:r>
          </a:p>
          <a:p>
            <a:r>
              <a:rPr lang="en-US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for today</a:t>
            </a:r>
            <a:br>
              <a:rPr lang="en-US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Knowledge &amp; Confidence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using FORCE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FC5CA7-0319-4ED1-B652-07FBBBC7FE47}"/>
              </a:ext>
            </a:extLst>
          </p:cNvPr>
          <p:cNvSpPr txBox="1">
            <a:spLocks/>
          </p:cNvSpPr>
          <p:nvPr/>
        </p:nvSpPr>
        <p:spPr>
          <a:xfrm>
            <a:off x="2309090" y="4061786"/>
            <a:ext cx="7342909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1"/>
                </a:solidFill>
              </a:rPr>
              <a:t>Use of Force Continuum</a:t>
            </a:r>
          </a:p>
          <a:p>
            <a:pPr marL="461963" indent="-461963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1"/>
                </a:solidFill>
              </a:rPr>
              <a:t>Police Reform</a:t>
            </a:r>
          </a:p>
          <a:p>
            <a:pPr marL="461963" indent="-461963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1"/>
                </a:solidFill>
              </a:rPr>
              <a:t>Using of Force Today</a:t>
            </a:r>
          </a:p>
          <a:p>
            <a:pPr marL="919163" lvl="1" indent="-461963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461963" indent="-461963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8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52AC-9DF1-42B6-A2D4-95340C42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Totality of the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0D83F-05DC-4009-B1E0-A12977D94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569462"/>
            <a:ext cx="9279466" cy="459119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Courts consider the “totality” from the perspective of the “reasonable” officer on scene, including:</a:t>
            </a:r>
          </a:p>
          <a:p>
            <a:pPr marL="684213" marR="0" lvl="0" indent="-341313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</a:rPr>
              <a:t>What was the </a:t>
            </a:r>
            <a:r>
              <a:rPr lang="en-US" sz="2400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type and severity of crime</a:t>
            </a:r>
            <a:r>
              <a:rPr lang="en-US" sz="2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ea typeface="Calibri" panose="020F0502020204030204" pitchFamily="34" charset="0"/>
              </a:rPr>
              <a:t>involved in the stop or arrest?</a:t>
            </a:r>
          </a:p>
          <a:p>
            <a:pPr marL="684213" marR="0" lvl="0" indent="-341313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</a:rPr>
              <a:t>Did the suspect pose an </a:t>
            </a:r>
            <a:r>
              <a:rPr lang="en-US" sz="2400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immediate threat</a:t>
            </a:r>
            <a:r>
              <a:rPr lang="en-US" sz="2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ea typeface="Calibri" panose="020F0502020204030204" pitchFamily="34" charset="0"/>
              </a:rPr>
              <a:t>to officers or others?</a:t>
            </a:r>
          </a:p>
          <a:p>
            <a:pPr marL="684213" marR="0" lvl="0" indent="-341313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</a:rPr>
              <a:t>Was the suspect </a:t>
            </a:r>
            <a:r>
              <a:rPr lang="en-US" sz="2400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actively resisting arrest</a:t>
            </a:r>
            <a:r>
              <a:rPr lang="en-US" sz="2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ea typeface="Calibri" panose="020F0502020204030204" pitchFamily="34" charset="0"/>
              </a:rPr>
              <a:t>or attempting to escape custody by flight? 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5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49" y="94105"/>
            <a:ext cx="8596668" cy="831273"/>
          </a:xfrm>
        </p:spPr>
        <p:txBody>
          <a:bodyPr/>
          <a:lstStyle/>
          <a:p>
            <a:r>
              <a:rPr lang="en-US" dirty="0"/>
              <a:t>Officer created jeopardy?</a:t>
            </a:r>
          </a:p>
        </p:txBody>
      </p:sp>
      <p:pic>
        <p:nvPicPr>
          <p:cNvPr id="7" name="Online Media 6" title="Bodycam footage shows Columbus sergeant getting hit by stolen vehicle, firing shots at suspect">
            <a:hlinkClick r:id="" action="ppaction://media"/>
            <a:extLst>
              <a:ext uri="{FF2B5EF4-FFF2-40B4-BE49-F238E27FC236}">
                <a16:creationId xmlns:a16="http://schemas.microsoft.com/office/drawing/2014/main" id="{A86B30AC-6DA5-476C-3E4B-D4A34C93E8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5325" y="732024"/>
            <a:ext cx="10841350" cy="61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DE19-FCE0-DD37-6580-D8DF5B9D4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0A41-1B9D-5D40-FEF5-5E9651C6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1273"/>
          </a:xfrm>
        </p:spPr>
        <p:txBody>
          <a:bodyPr/>
          <a:lstStyle/>
          <a:p>
            <a:r>
              <a:rPr lang="en-US" dirty="0"/>
              <a:t>What is officer created jeopardy?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4EC-0CCE-A258-9803-1EFD75B8A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14" y="4223240"/>
            <a:ext cx="8596668" cy="1718684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Suicidal subject who is barricaded vs. hostage situation</a:t>
            </a:r>
          </a:p>
          <a:p>
            <a:pPr lvl="1"/>
            <a:r>
              <a:rPr lang="en-US" sz="2000" dirty="0"/>
              <a:t>How are they different?</a:t>
            </a:r>
          </a:p>
          <a:p>
            <a:pPr lvl="1"/>
            <a:r>
              <a:rPr lang="en-US" sz="2000" dirty="0"/>
              <a:t>How does our response change?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84E24-DDE6-2D1E-83F9-EB55A554188F}"/>
              </a:ext>
            </a:extLst>
          </p:cNvPr>
          <p:cNvSpPr/>
          <p:nvPr/>
        </p:nvSpPr>
        <p:spPr>
          <a:xfrm>
            <a:off x="123777" y="2634760"/>
            <a:ext cx="9710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Officer standing in front of a car that was involved in possession of a stolen car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5F6CA-C95A-D654-277C-A900C9018CD7}"/>
              </a:ext>
            </a:extLst>
          </p:cNvPr>
          <p:cNvSpPr txBox="1"/>
          <p:nvPr/>
        </p:nvSpPr>
        <p:spPr>
          <a:xfrm>
            <a:off x="2329671" y="1606123"/>
            <a:ext cx="6104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2000" dirty="0"/>
              <a:t>Governmental interest</a:t>
            </a:r>
          </a:p>
        </p:txBody>
      </p:sp>
    </p:spTree>
    <p:extLst>
      <p:ext uri="{BB962C8B-B14F-4D97-AF65-F5344CB8AC3E}">
        <p14:creationId xmlns:p14="http://schemas.microsoft.com/office/powerpoint/2010/main" val="1940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05A5-26D8-D8D3-8107-E8698C9EC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DB77-D08D-EFF2-990E-2517B818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135"/>
            <a:ext cx="8596668" cy="831273"/>
          </a:xfrm>
        </p:spPr>
        <p:txBody>
          <a:bodyPr/>
          <a:lstStyle/>
          <a:p>
            <a:r>
              <a:rPr lang="en-US" dirty="0"/>
              <a:t>Officer created jeopardy?</a:t>
            </a:r>
          </a:p>
        </p:txBody>
      </p:sp>
      <p:pic>
        <p:nvPicPr>
          <p:cNvPr id="8" name="Online Media 7" title="NH AG's Officer releases final report on Weare officer-involved shooting">
            <a:hlinkClick r:id="" action="ppaction://media"/>
            <a:extLst>
              <a:ext uri="{FF2B5EF4-FFF2-40B4-BE49-F238E27FC236}">
                <a16:creationId xmlns:a16="http://schemas.microsoft.com/office/drawing/2014/main" id="{DC7DFD24-646C-3885-5E60-4F3822B678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2390" y="681748"/>
            <a:ext cx="11464013" cy="617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278" y="4614363"/>
            <a:ext cx="11157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F0F0F"/>
                </a:solidFill>
                <a:latin typeface="Roboto"/>
              </a:rPr>
              <a:t>Illinois officer uses Taser on teen with autism in case of mistaken identity</a:t>
            </a:r>
            <a:endParaRPr lang="en-US" sz="2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8" y="2660728"/>
            <a:ext cx="9853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F0F0F"/>
                </a:solidFill>
                <a:latin typeface="Roboto"/>
              </a:rPr>
              <a:t>Bodycam Captures Police </a:t>
            </a:r>
            <a:r>
              <a:rPr lang="en-US" sz="2400" b="1" dirty="0" err="1">
                <a:solidFill>
                  <a:srgbClr val="0F0F0F"/>
                </a:solidFill>
                <a:latin typeface="Roboto"/>
              </a:rPr>
              <a:t>Tase</a:t>
            </a:r>
            <a:r>
              <a:rPr lang="en-US" sz="2400" b="1" dirty="0">
                <a:solidFill>
                  <a:srgbClr val="0F0F0F"/>
                </a:solidFill>
                <a:latin typeface="Roboto"/>
              </a:rPr>
              <a:t> A 20-Year-Old With Severe Autism</a:t>
            </a:r>
            <a:endParaRPr lang="en-US" sz="2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2981" y="3914290"/>
            <a:ext cx="9060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F0F0F"/>
                </a:solidFill>
                <a:latin typeface="Roboto"/>
              </a:rPr>
              <a:t>Officers charged in Louisiana shooting death of autistic boy</a:t>
            </a:r>
            <a:endParaRPr lang="en-US" sz="2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5911" y="1885630"/>
            <a:ext cx="5295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F0F0F"/>
                </a:solidFill>
                <a:latin typeface="Roboto"/>
              </a:rPr>
              <a:t>'You just Tased an autistic kid, bro!'</a:t>
            </a:r>
            <a:endParaRPr lang="en-US" sz="2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1459" y="5421995"/>
            <a:ext cx="9033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F0F0F"/>
                </a:solidFill>
                <a:latin typeface="Roboto"/>
              </a:rPr>
              <a:t>Cop Shoots 13-Year-Old Autistic Boy After Mom Called 911</a:t>
            </a:r>
            <a:endParaRPr lang="en-US" sz="2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FCDBD-CC39-591D-2AE0-D69A63D30613}"/>
              </a:ext>
            </a:extLst>
          </p:cNvPr>
          <p:cNvSpPr txBox="1">
            <a:spLocks/>
          </p:cNvSpPr>
          <p:nvPr/>
        </p:nvSpPr>
        <p:spPr>
          <a:xfrm>
            <a:off x="3266932" y="230524"/>
            <a:ext cx="4752974" cy="7048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Police in the Media</a:t>
            </a:r>
          </a:p>
        </p:txBody>
      </p:sp>
      <p:pic>
        <p:nvPicPr>
          <p:cNvPr id="11" name="Picture 10" descr="A person and person with microphones&#10;&#10;Description automatically generated">
            <a:extLst>
              <a:ext uri="{FF2B5EF4-FFF2-40B4-BE49-F238E27FC236}">
                <a16:creationId xmlns:a16="http://schemas.microsoft.com/office/drawing/2014/main" id="{2B95FB56-2D42-F589-A4F2-0E36F3D4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099" y="-30528"/>
            <a:ext cx="3010901" cy="2706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422F2A-3DC5-332D-A467-473D23C7B750}"/>
              </a:ext>
            </a:extLst>
          </p:cNvPr>
          <p:cNvSpPr txBox="1"/>
          <p:nvPr/>
        </p:nvSpPr>
        <p:spPr>
          <a:xfrm>
            <a:off x="240351" y="1140182"/>
            <a:ext cx="720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Video shows mentally ill man shot by police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F7FCF-70F9-49AA-188F-BAA4E43EEA65}"/>
              </a:ext>
            </a:extLst>
          </p:cNvPr>
          <p:cNvSpPr txBox="1"/>
          <p:nvPr/>
        </p:nvSpPr>
        <p:spPr>
          <a:xfrm>
            <a:off x="396062" y="6235055"/>
            <a:ext cx="8875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F0F0F"/>
                </a:solidFill>
                <a:latin typeface="Roboto" panose="02000000000000000000" pitchFamily="2" charset="0"/>
              </a:rPr>
              <a:t>C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ommunity upset over fatal police shooting of mentally ill man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C77A9-286D-796C-A884-19C2976BD301}"/>
              </a:ext>
            </a:extLst>
          </p:cNvPr>
          <p:cNvSpPr txBox="1"/>
          <p:nvPr/>
        </p:nvSpPr>
        <p:spPr>
          <a:xfrm>
            <a:off x="3713421" y="3289423"/>
            <a:ext cx="6214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Cop shoots, kills mentally ill teen</a:t>
            </a:r>
          </a:p>
        </p:txBody>
      </p:sp>
    </p:spTree>
    <p:extLst>
      <p:ext uri="{BB962C8B-B14F-4D97-AF65-F5344CB8AC3E}">
        <p14:creationId xmlns:p14="http://schemas.microsoft.com/office/powerpoint/2010/main" val="894018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122C-C654-3EC3-26BB-ABE3E3B6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89"/>
            <a:ext cx="8596668" cy="1320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CASE DISCUSSION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Armstrong vs. </a:t>
            </a:r>
            <a:r>
              <a:rPr lang="en-US" dirty="0" err="1">
                <a:solidFill>
                  <a:srgbClr val="0070C0"/>
                </a:solidFill>
              </a:rPr>
              <a:t>Pinehurt</a:t>
            </a:r>
            <a:r>
              <a:rPr lang="en-US" dirty="0">
                <a:solidFill>
                  <a:srgbClr val="0070C0"/>
                </a:solidFill>
              </a:rPr>
              <a:t>,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CA614-F48C-5109-F3EA-CE1A6761B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739"/>
            <a:ext cx="11734801" cy="5224723"/>
          </a:xfrm>
        </p:spPr>
        <p:txBody>
          <a:bodyPr>
            <a:normAutofit/>
          </a:bodyPr>
          <a:lstStyle/>
          <a:p>
            <a:r>
              <a:rPr lang="en-US" sz="2800" dirty="0"/>
              <a:t>Review of the facts:</a:t>
            </a:r>
          </a:p>
          <a:p>
            <a:pPr lvl="1"/>
            <a:r>
              <a:rPr lang="en-US" sz="2400" dirty="0"/>
              <a:t>Armstrong was diagnosed with paranoid schizophrenia &amp; bipolar</a:t>
            </a:r>
          </a:p>
          <a:p>
            <a:pPr lvl="1"/>
            <a:r>
              <a:rPr lang="en-US" sz="2400" dirty="0"/>
              <a:t>His sister persuaded him to self admit to the hospital after stopping           </a:t>
            </a:r>
            <a:r>
              <a:rPr lang="en-US" sz="2200" dirty="0"/>
              <a:t>meds &amp; poking holes in his skin to “let the air out”.</a:t>
            </a:r>
          </a:p>
          <a:p>
            <a:pPr lvl="1"/>
            <a:r>
              <a:rPr lang="en-US" sz="2400" dirty="0"/>
              <a:t>Armstrong leaves prior to admission &amp; police are call by hospital security</a:t>
            </a:r>
          </a:p>
          <a:p>
            <a:pPr lvl="1"/>
            <a:r>
              <a:rPr lang="en-US" sz="2400" dirty="0"/>
              <a:t>Police locate Armstrong in the road, but talk him to the side of the road</a:t>
            </a:r>
          </a:p>
          <a:p>
            <a:pPr lvl="2"/>
            <a:r>
              <a:rPr lang="en-US" sz="2200" dirty="0"/>
              <a:t>He is 5’11” &amp; 265 </a:t>
            </a:r>
            <a:r>
              <a:rPr lang="en-US" sz="2200" dirty="0" err="1"/>
              <a:t>lbs</a:t>
            </a:r>
            <a:endParaRPr lang="en-US" sz="2200" dirty="0"/>
          </a:p>
          <a:p>
            <a:pPr lvl="1"/>
            <a:r>
              <a:rPr lang="en-US" sz="2400" dirty="0"/>
              <a:t>Armstrong begins eating grass, dandelions &amp; a gauze material</a:t>
            </a:r>
          </a:p>
          <a:p>
            <a:pPr lvl="1"/>
            <a:r>
              <a:rPr lang="en-US" sz="2400" dirty="0"/>
              <a:t>Police learn the “Section 12” has been sign &amp; tell Armstrong he must return   to the ER</a:t>
            </a:r>
          </a:p>
        </p:txBody>
      </p:sp>
    </p:spTree>
    <p:extLst>
      <p:ext uri="{BB962C8B-B14F-4D97-AF65-F5344CB8AC3E}">
        <p14:creationId xmlns:p14="http://schemas.microsoft.com/office/powerpoint/2010/main" val="135774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DCEE8-7452-84FB-0DEC-3CE912E11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C69D-EED4-435E-C587-54BC5870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89"/>
            <a:ext cx="8596668" cy="1320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CASE DISCUSSION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Armstrong vs. </a:t>
            </a:r>
            <a:r>
              <a:rPr lang="en-US" dirty="0" err="1">
                <a:solidFill>
                  <a:srgbClr val="0070C0"/>
                </a:solidFill>
              </a:rPr>
              <a:t>Pinehurt</a:t>
            </a:r>
            <a:r>
              <a:rPr lang="en-US" dirty="0">
                <a:solidFill>
                  <a:srgbClr val="0070C0"/>
                </a:solidFill>
              </a:rPr>
              <a:t>,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5057C-D318-5E07-0B36-9224911D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" y="1343689"/>
            <a:ext cx="11734801" cy="5224723"/>
          </a:xfrm>
        </p:spPr>
        <p:txBody>
          <a:bodyPr>
            <a:normAutofit/>
          </a:bodyPr>
          <a:lstStyle/>
          <a:p>
            <a:r>
              <a:rPr lang="en-US" sz="2400" dirty="0"/>
              <a:t>Review of the facts:</a:t>
            </a:r>
          </a:p>
          <a:p>
            <a:pPr lvl="1"/>
            <a:r>
              <a:rPr lang="en-US" sz="2400" dirty="0"/>
              <a:t>Armstrong grabs a hold of a sign pole &amp; refuses to let go</a:t>
            </a:r>
          </a:p>
          <a:p>
            <a:pPr lvl="2"/>
            <a:r>
              <a:rPr lang="en-US" sz="2200" dirty="0"/>
              <a:t>3 officers struggle to pull him from the sign w/ NO luck</a:t>
            </a:r>
          </a:p>
          <a:p>
            <a:pPr lvl="2"/>
            <a:r>
              <a:rPr lang="en-US" sz="2200" dirty="0"/>
              <a:t> 2 hospital security guards attempt to help</a:t>
            </a:r>
          </a:p>
          <a:p>
            <a:pPr lvl="2"/>
            <a:r>
              <a:rPr lang="en-US" sz="2200" dirty="0"/>
              <a:t>Taser dry stun x 5 (in 2 min)</a:t>
            </a:r>
          </a:p>
          <a:p>
            <a:pPr lvl="2"/>
            <a:r>
              <a:rPr lang="en-US" sz="2200" dirty="0"/>
              <a:t>He is pried from the pole, then handcuffed &amp; legs shackled</a:t>
            </a:r>
          </a:p>
          <a:p>
            <a:pPr lvl="2"/>
            <a:r>
              <a:rPr lang="en-US" sz="2200" dirty="0"/>
              <a:t>Armstrong is left face down on the ground  </a:t>
            </a:r>
          </a:p>
        </p:txBody>
      </p:sp>
    </p:spTree>
    <p:extLst>
      <p:ext uri="{BB962C8B-B14F-4D97-AF65-F5344CB8AC3E}">
        <p14:creationId xmlns:p14="http://schemas.microsoft.com/office/powerpoint/2010/main" val="925946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0BBA-C37D-0001-7E7B-65A26608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6068-2A66-F289-C0B6-9F082343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89"/>
            <a:ext cx="8596668" cy="1320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CASE DISCUSSION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Meyers vs. Baltimore County, MD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C72C9-1CF6-378D-985B-4FE6D3ACB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739"/>
            <a:ext cx="11734801" cy="5224723"/>
          </a:xfrm>
        </p:spPr>
        <p:txBody>
          <a:bodyPr>
            <a:normAutofit/>
          </a:bodyPr>
          <a:lstStyle/>
          <a:p>
            <a:r>
              <a:rPr lang="en-US" sz="2800" dirty="0"/>
              <a:t>Review of the facts:</a:t>
            </a:r>
          </a:p>
          <a:p>
            <a:pPr lvl="1"/>
            <a:r>
              <a:rPr lang="en-US" sz="2400" dirty="0"/>
              <a:t>Police receive calls from a mother about their 40yo bi-polar being involved in a physical altercation with her other son.</a:t>
            </a:r>
            <a:endParaRPr lang="en-US" sz="1400" dirty="0">
              <a:solidFill>
                <a:srgbClr val="FFFF00"/>
              </a:solidFill>
            </a:endParaRPr>
          </a:p>
          <a:p>
            <a:pPr lvl="1"/>
            <a:r>
              <a:rPr lang="en-US" sz="2400" dirty="0"/>
              <a:t>There was multiple previous calls (5x) to this residence &amp; (3) resulted in transport of the hospital w/in 10 years</a:t>
            </a:r>
          </a:p>
          <a:p>
            <a:pPr lvl="1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Officer arrived (father &amp; injured brother are outside) - Meyers was inside &amp; could be seen holding a BB bat. </a:t>
            </a:r>
          </a:p>
          <a:p>
            <a:pPr lvl="1"/>
            <a:r>
              <a:rPr lang="en-US" sz="2400" dirty="0"/>
              <a:t>Meyers is 6’ &amp; 260 </a:t>
            </a:r>
            <a:r>
              <a:rPr lang="en-US" sz="2400" dirty="0" err="1"/>
              <a:t>lbs</a:t>
            </a:r>
            <a:endParaRPr lang="en-US" sz="2400" dirty="0"/>
          </a:p>
          <a:p>
            <a:pPr lvl="1"/>
            <a:r>
              <a:rPr lang="en-US" sz="2400" dirty="0"/>
              <a:t>Negotiations are attempted but fail</a:t>
            </a:r>
          </a:p>
          <a:p>
            <a:pPr lvl="1"/>
            <a:r>
              <a:rPr lang="en-US" sz="2400" dirty="0"/>
              <a:t>Officers make entry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9734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3A17E-F0D5-0CD3-E439-185BEF3EA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FF4D-1C9F-5205-DC82-91CB60FA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89"/>
            <a:ext cx="8596668" cy="1320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CASE DISCUSSION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Meyers vs. Baltimore County, MD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FBD70-6167-613C-AA67-DF3B7ABF4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739"/>
            <a:ext cx="11734801" cy="5224723"/>
          </a:xfrm>
        </p:spPr>
        <p:txBody>
          <a:bodyPr>
            <a:normAutofit/>
          </a:bodyPr>
          <a:lstStyle/>
          <a:p>
            <a:r>
              <a:rPr lang="en-US" sz="2800" dirty="0"/>
              <a:t>4 Officers enter the home:</a:t>
            </a:r>
          </a:p>
          <a:p>
            <a:pPr lvl="1"/>
            <a:r>
              <a:rPr lang="en-US" sz="2400" dirty="0"/>
              <a:t>Police discharge taser in probe mode</a:t>
            </a:r>
          </a:p>
          <a:p>
            <a:pPr lvl="2"/>
            <a:r>
              <a:rPr lang="en-US" sz="2200" dirty="0"/>
              <a:t>#1 – has little effect</a:t>
            </a:r>
          </a:p>
          <a:p>
            <a:pPr lvl="2"/>
            <a:r>
              <a:rPr lang="en-US" sz="2200" dirty="0"/>
              <a:t>#2 – causes Meyers to drop the bat, but he is still standing</a:t>
            </a:r>
          </a:p>
          <a:p>
            <a:pPr lvl="2"/>
            <a:r>
              <a:rPr lang="en-US" sz="2200" dirty="0"/>
              <a:t>#3 – Meyers goes to the ground and officers move in pinning Meyers to the ground </a:t>
            </a:r>
          </a:p>
          <a:p>
            <a:pPr marL="914400" lvl="2" indent="0">
              <a:buNone/>
            </a:pPr>
            <a:r>
              <a:rPr lang="en-US" sz="2000" dirty="0"/>
              <a:t>Police struggle to control Meyers.  One officer is seated on his back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#4 – A fourth taser deployment (re-energized)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Officer switched to Drive Stun mode and delivered 6 more Taser deployments</a:t>
            </a:r>
          </a:p>
          <a:p>
            <a:pPr lvl="3"/>
            <a:r>
              <a:rPr lang="en-US" sz="2000" dirty="0">
                <a:solidFill>
                  <a:srgbClr val="FF0000"/>
                </a:solidFill>
              </a:rPr>
              <a:t>Drive stuns last between 2 – 4 seconds over the course of +1 minute </a:t>
            </a:r>
          </a:p>
          <a:p>
            <a:pPr marL="914400" lvl="2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99775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815"/>
            <a:ext cx="11757891" cy="13208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555 CMR 6.00 (POST):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550 CMR 6.00 (MPTC) 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USE OF FORCE BY LAW ENFORCEMENT OFFICERS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828" y="2700136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6.04: Use of Non-deadly Force </a:t>
            </a:r>
          </a:p>
          <a:p>
            <a:r>
              <a:rPr lang="en-US" sz="2400" dirty="0"/>
              <a:t>6.05: Use of Deadly Force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6.06: Duty to Intervene </a:t>
            </a:r>
          </a:p>
          <a:p>
            <a:r>
              <a:rPr lang="en-US" sz="2400" dirty="0"/>
              <a:t>6.07: Use of Force Reporting </a:t>
            </a:r>
          </a:p>
          <a:p>
            <a:r>
              <a:rPr lang="en-US" sz="2400" dirty="0"/>
              <a:t>6.08: Mass Demonstrations, Crowd Control, and Reporting </a:t>
            </a:r>
          </a:p>
          <a:p>
            <a:r>
              <a:rPr lang="en-US" sz="2400" dirty="0"/>
              <a:t>6.09: Investigation When Use of Force Results in a Death or Serious Bodily Injury </a:t>
            </a:r>
          </a:p>
          <a:p>
            <a:r>
              <a:rPr lang="en-US" sz="2400" dirty="0"/>
              <a:t>6.10: Use of Force Training</a:t>
            </a:r>
          </a:p>
        </p:txBody>
      </p:sp>
    </p:spTree>
    <p:extLst>
      <p:ext uri="{BB962C8B-B14F-4D97-AF65-F5344CB8AC3E}">
        <p14:creationId xmlns:p14="http://schemas.microsoft.com/office/powerpoint/2010/main" val="337008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Cruiser camera video shows moment chase suspect crashed into police cruiser near Dayton">
            <a:hlinkClick r:id="" action="ppaction://media"/>
            <a:extLst>
              <a:ext uri="{FF2B5EF4-FFF2-40B4-BE49-F238E27FC236}">
                <a16:creationId xmlns:a16="http://schemas.microsoft.com/office/drawing/2014/main" id="{004B4ABF-061E-F6CD-3AB5-0FA9B17EC68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87ADA-1913-ABAC-A88F-3436043E0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E563-4517-7188-ABF7-61A676B1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815"/>
            <a:ext cx="11757891" cy="1320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555 CMR 6.00 (POST) / 550 CMR 6.00 (MPTC) 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BAC2-2CC6-B44D-D522-E2F46A5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77" y="1061117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6.04: Use of Non-deadly Force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(1) A law enforcement officer </a:t>
            </a:r>
            <a:r>
              <a:rPr lang="en-US" sz="2200" b="1" u="sng" dirty="0">
                <a:solidFill>
                  <a:srgbClr val="0070C0"/>
                </a:solidFill>
              </a:rPr>
              <a:t>shall not </a:t>
            </a:r>
            <a:r>
              <a:rPr lang="en-US" sz="2200" dirty="0">
                <a:solidFill>
                  <a:schemeClr val="tx1"/>
                </a:solidFill>
              </a:rPr>
              <a:t>use force upon another person, unless </a:t>
            </a:r>
            <a:r>
              <a:rPr lang="en-US" sz="2200" dirty="0">
                <a:solidFill>
                  <a:srgbClr val="FF0000"/>
                </a:solidFill>
              </a:rPr>
              <a:t>de-escalation</a:t>
            </a:r>
            <a:r>
              <a:rPr lang="en-US" sz="2200" dirty="0">
                <a:solidFill>
                  <a:schemeClr val="tx1"/>
                </a:solidFill>
              </a:rPr>
              <a:t> tactics have been attempted and failed or are not feasible based on the totality of the circumstances and such force is necessary and proportionate to: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(2)A law enforcement officer </a:t>
            </a:r>
            <a:r>
              <a:rPr lang="en-US" sz="2200" b="1" u="sng" dirty="0">
                <a:solidFill>
                  <a:srgbClr val="0070C0"/>
                </a:solidFill>
              </a:rPr>
              <a:t>shall</a:t>
            </a:r>
            <a:r>
              <a:rPr lang="en-US" sz="2200" dirty="0">
                <a:solidFill>
                  <a:schemeClr val="tx1"/>
                </a:solidFill>
              </a:rPr>
              <a:t> use only the amount of force necessary against an individual who is engaged in passive resistance to effect the lawful arrest or detention of said individual and shall use </a:t>
            </a:r>
            <a:r>
              <a:rPr lang="en-US" sz="2200" dirty="0">
                <a:solidFill>
                  <a:srgbClr val="FF0000"/>
                </a:solidFill>
              </a:rPr>
              <a:t>de-escalation</a:t>
            </a:r>
            <a:r>
              <a:rPr lang="en-US" sz="2200" dirty="0">
                <a:solidFill>
                  <a:schemeClr val="tx1"/>
                </a:solidFill>
              </a:rPr>
              <a:t> tactics where feasible, including issuing a summons instead of executing an arrest where feasible.</a:t>
            </a:r>
          </a:p>
        </p:txBody>
      </p:sp>
    </p:spTree>
    <p:extLst>
      <p:ext uri="{BB962C8B-B14F-4D97-AF65-F5344CB8AC3E}">
        <p14:creationId xmlns:p14="http://schemas.microsoft.com/office/powerpoint/2010/main" val="798811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2D7DF-5BA0-79F2-3AA4-C0E5ACEE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10A4-2394-FDCD-CCC4-32DC5B2A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815"/>
            <a:ext cx="11757891" cy="1320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555 CMR 6.00 (POST) / 550 CMR 6.00 (MPTC) 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E780-94BC-BA36-2CE4-73732BDF8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77" y="1061117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6.05: Use of Deadly Force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(1) A law enforcement officer </a:t>
            </a:r>
            <a:r>
              <a:rPr lang="en-US" sz="2200" b="1" u="sng" dirty="0">
                <a:solidFill>
                  <a:srgbClr val="0070C0"/>
                </a:solidFill>
              </a:rPr>
              <a:t>shall not </a:t>
            </a:r>
            <a:r>
              <a:rPr lang="en-US" sz="2200" dirty="0">
                <a:solidFill>
                  <a:schemeClr val="tx1"/>
                </a:solidFill>
              </a:rPr>
              <a:t>use deadly force upon a person, unless </a:t>
            </a:r>
            <a:r>
              <a:rPr lang="en-US" sz="2200" dirty="0">
                <a:solidFill>
                  <a:srgbClr val="FF0000"/>
                </a:solidFill>
              </a:rPr>
              <a:t>de-escalation</a:t>
            </a:r>
            <a:r>
              <a:rPr lang="en-US" sz="2200" dirty="0">
                <a:solidFill>
                  <a:schemeClr val="tx1"/>
                </a:solidFill>
              </a:rPr>
              <a:t> tactics have been attempted and failed or are not feasible based on the totality of the circumstances…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(1b) The officer attempts as many </a:t>
            </a:r>
            <a:r>
              <a:rPr lang="en-US" sz="2200" dirty="0">
                <a:solidFill>
                  <a:srgbClr val="FF0000"/>
                </a:solidFill>
              </a:rPr>
              <a:t>de-escalation</a:t>
            </a:r>
            <a:r>
              <a:rPr lang="en-US" sz="2200" dirty="0">
                <a:solidFill>
                  <a:schemeClr val="tx1"/>
                </a:solidFill>
              </a:rPr>
              <a:t> tactics that are feasible under the circumstances, including utilizing barriers where feasible</a:t>
            </a:r>
          </a:p>
        </p:txBody>
      </p:sp>
    </p:spTree>
    <p:extLst>
      <p:ext uri="{BB962C8B-B14F-4D97-AF65-F5344CB8AC3E}">
        <p14:creationId xmlns:p14="http://schemas.microsoft.com/office/powerpoint/2010/main" val="2191944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FA42-EC04-40C2-B1BB-A8EE3F55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64" y="175314"/>
            <a:ext cx="7734702" cy="1325563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18F0-D7EB-479A-97F6-4BF58693A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" y="1676192"/>
            <a:ext cx="8437232" cy="3780045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effectLst/>
                <a:ea typeface="Calibri" panose="020F0502020204030204" pitchFamily="34" charset="0"/>
              </a:rPr>
              <a:t>CMR 6.03 defines </a:t>
            </a:r>
            <a:r>
              <a:rPr lang="en-US" sz="36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force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>
                <a:ea typeface="Calibri" panose="020F0502020204030204" pitchFamily="34" charset="0"/>
              </a:rPr>
              <a:t>as:</a:t>
            </a:r>
          </a:p>
          <a:p>
            <a:pPr marL="461963" marR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i="1" dirty="0">
                <a:effectLst/>
                <a:ea typeface="Calibri" panose="020F0502020204030204" pitchFamily="34" charset="0"/>
              </a:rPr>
              <a:t>“The amount of physical effort, however slight, required by police to compel compliance by an unwilling individual.”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244CB3-1836-49D2-9C3E-F7BB0E245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15579" r="59579"/>
          <a:stretch/>
        </p:blipFill>
        <p:spPr bwMode="auto">
          <a:xfrm>
            <a:off x="8439150" y="-1"/>
            <a:ext cx="3752850" cy="63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73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240E-F9C4-4D6D-9E59-EE9240CE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53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S.I.R.F.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35AEC-5FBC-40AF-AEBF-F0D8E0B4F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20" y="1298270"/>
            <a:ext cx="10166405" cy="426145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When using force or when writing a </a:t>
            </a:r>
            <a:r>
              <a:rPr lang="en-US" sz="3200" b="1" dirty="0">
                <a:solidFill>
                  <a:srgbClr val="7030A0"/>
                </a:solidFill>
              </a:rPr>
              <a:t>use-of-force report</a:t>
            </a:r>
            <a:r>
              <a:rPr lang="en-US" sz="3200" dirty="0"/>
              <a:t>, </a:t>
            </a:r>
            <a:r>
              <a:rPr lang="en-US" sz="3200" b="1" u="sng" dirty="0"/>
              <a:t>consider the</a:t>
            </a:r>
            <a:r>
              <a:rPr lang="en-US" sz="3200" b="1" dirty="0"/>
              <a:t> </a:t>
            </a:r>
            <a:r>
              <a:rPr lang="en-US" sz="3200" dirty="0"/>
              <a:t>following:</a:t>
            </a:r>
          </a:p>
          <a:p>
            <a:pPr marL="457200" lvl="1" indent="0">
              <a:buNone/>
            </a:pPr>
            <a:r>
              <a:rPr lang="en-US" sz="3200" b="1" dirty="0"/>
              <a:t>S – </a:t>
            </a:r>
            <a:r>
              <a:rPr lang="en-US" sz="3200" b="1" dirty="0">
                <a:solidFill>
                  <a:srgbClr val="7030A0"/>
                </a:solidFill>
              </a:rPr>
              <a:t>Severity</a:t>
            </a:r>
            <a:r>
              <a:rPr lang="en-US" sz="3200" b="1" dirty="0"/>
              <a:t> of the crime </a:t>
            </a:r>
            <a:r>
              <a:rPr lang="en-US" sz="3200" dirty="0"/>
              <a:t>(felony or misdemeanor)</a:t>
            </a:r>
            <a:endParaRPr lang="en-US" sz="3200" b="1" dirty="0"/>
          </a:p>
          <a:p>
            <a:pPr marL="457200" lvl="1" indent="0">
              <a:buNone/>
            </a:pPr>
            <a:r>
              <a:rPr lang="en-US" sz="3200" b="1" dirty="0"/>
              <a:t>I – </a:t>
            </a:r>
            <a:r>
              <a:rPr lang="en-US" sz="3200" b="1" dirty="0">
                <a:solidFill>
                  <a:srgbClr val="7030A0"/>
                </a:solidFill>
              </a:rPr>
              <a:t>Immediacy</a:t>
            </a:r>
            <a:r>
              <a:rPr lang="en-US" sz="3200" b="1" dirty="0"/>
              <a:t> and severity of the threat</a:t>
            </a:r>
          </a:p>
          <a:p>
            <a:pPr marL="457200" lvl="1" indent="0">
              <a:buNone/>
            </a:pPr>
            <a:r>
              <a:rPr lang="en-US" sz="3200" b="1" dirty="0"/>
              <a:t>R – </a:t>
            </a:r>
            <a:r>
              <a:rPr lang="en-US" sz="3200" b="1" dirty="0">
                <a:solidFill>
                  <a:srgbClr val="7030A0"/>
                </a:solidFill>
              </a:rPr>
              <a:t>Resistance</a:t>
            </a:r>
            <a:r>
              <a:rPr lang="en-US" sz="3200" b="1" dirty="0"/>
              <a:t> level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3200" b="1" dirty="0"/>
              <a:t>F – </a:t>
            </a:r>
            <a:r>
              <a:rPr lang="en-US" sz="3200" b="1" dirty="0">
                <a:solidFill>
                  <a:srgbClr val="7030A0"/>
                </a:solidFill>
              </a:rPr>
              <a:t>Flight</a:t>
            </a:r>
            <a:r>
              <a:rPr lang="en-US" sz="3200" b="1" dirty="0"/>
              <a:t>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FC8A0-8C6C-4C6A-B15E-4A989E30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158" y="2910133"/>
            <a:ext cx="3456888" cy="34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46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3B5491-FAF9-42E3-BF52-271C7A825531}"/>
              </a:ext>
            </a:extLst>
          </p:cNvPr>
          <p:cNvSpPr/>
          <p:nvPr/>
        </p:nvSpPr>
        <p:spPr>
          <a:xfrm>
            <a:off x="4347803" y="446184"/>
            <a:ext cx="3293148" cy="15144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De-Escalation </a:t>
            </a:r>
          </a:p>
          <a:p>
            <a:pPr algn="ctr"/>
            <a:endParaRPr lang="en-US" sz="3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20856-659E-49B8-9122-E5D1C713145E}"/>
              </a:ext>
            </a:extLst>
          </p:cNvPr>
          <p:cNvSpPr/>
          <p:nvPr/>
        </p:nvSpPr>
        <p:spPr>
          <a:xfrm>
            <a:off x="-15477" y="3352219"/>
            <a:ext cx="1747838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Slowing down the pace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BE0E5A-CAD3-4216-A59E-1D10F4FF7A5C}"/>
              </a:ext>
            </a:extLst>
          </p:cNvPr>
          <p:cNvSpPr/>
          <p:nvPr/>
        </p:nvSpPr>
        <p:spPr>
          <a:xfrm>
            <a:off x="983213" y="4891543"/>
            <a:ext cx="2738438" cy="10453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Requesting additional units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1A494A-FAAD-468F-9AA2-11D8A6F35579}"/>
              </a:ext>
            </a:extLst>
          </p:cNvPr>
          <p:cNvSpPr/>
          <p:nvPr/>
        </p:nvSpPr>
        <p:spPr>
          <a:xfrm>
            <a:off x="569119" y="1652010"/>
            <a:ext cx="1747838" cy="121443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Warnings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BDDFD0-44F5-41CA-99DD-1CA338C3AE3B}"/>
              </a:ext>
            </a:extLst>
          </p:cNvPr>
          <p:cNvCxnSpPr>
            <a:cxnSpLocks/>
          </p:cNvCxnSpPr>
          <p:nvPr/>
        </p:nvCxnSpPr>
        <p:spPr>
          <a:xfrm flipH="1">
            <a:off x="1335343" y="2866449"/>
            <a:ext cx="1929351" cy="562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B1E0E3B-9483-4462-A079-B6F010CBB3D8}"/>
              </a:ext>
            </a:extLst>
          </p:cNvPr>
          <p:cNvSpPr/>
          <p:nvPr/>
        </p:nvSpPr>
        <p:spPr>
          <a:xfrm>
            <a:off x="135611" y="283225"/>
            <a:ext cx="2414587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Verbal persuasion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291174-7284-4701-934A-F9EAFB937ADF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2471738" y="880488"/>
            <a:ext cx="1514232" cy="14796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FA6D7F-B715-44D1-BA63-DF4F89673803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3457332" y="3560461"/>
            <a:ext cx="528638" cy="15201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AF4A71-7A2A-4F6E-BF1E-ACEBE966B585}"/>
              </a:ext>
            </a:extLst>
          </p:cNvPr>
          <p:cNvCxnSpPr>
            <a:stCxn id="13" idx="6"/>
          </p:cNvCxnSpPr>
          <p:nvPr/>
        </p:nvCxnSpPr>
        <p:spPr>
          <a:xfrm>
            <a:off x="2316957" y="2259230"/>
            <a:ext cx="964405" cy="2500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794A54C-CAD8-4B7A-B94C-D63476EB430E}"/>
              </a:ext>
            </a:extLst>
          </p:cNvPr>
          <p:cNvSpPr/>
          <p:nvPr/>
        </p:nvSpPr>
        <p:spPr>
          <a:xfrm>
            <a:off x="8624589" y="385085"/>
            <a:ext cx="3473746" cy="266052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Use force BEFORE attempting de-escalation (where/when  feasible based on totality)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933C7E-1E50-4234-9A20-4D108DE123C2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640951" y="1143082"/>
            <a:ext cx="1941488" cy="5815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730183-03C6-4893-A530-2DA02B8FA6C2}"/>
              </a:ext>
            </a:extLst>
          </p:cNvPr>
          <p:cNvCxnSpPr>
            <a:cxnSpLocks/>
          </p:cNvCxnSpPr>
          <p:nvPr/>
        </p:nvCxnSpPr>
        <p:spPr>
          <a:xfrm flipV="1">
            <a:off x="2814295" y="3449699"/>
            <a:ext cx="471381" cy="3634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B7CDF111-DEC6-44D0-B377-D3FDF6BA7612}"/>
              </a:ext>
            </a:extLst>
          </p:cNvPr>
          <p:cNvSpPr/>
          <p:nvPr/>
        </p:nvSpPr>
        <p:spPr>
          <a:xfrm>
            <a:off x="1692826" y="3786127"/>
            <a:ext cx="1747838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Creating distance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A02977-A1FC-4835-80EC-96493B7701E7}"/>
              </a:ext>
            </a:extLst>
          </p:cNvPr>
          <p:cNvSpPr txBox="1"/>
          <p:nvPr/>
        </p:nvSpPr>
        <p:spPr>
          <a:xfrm>
            <a:off x="2778676" y="2360132"/>
            <a:ext cx="255608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Proactive actions and approaches to stabilize a law enforcement situation.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DD7EF7-F46C-4C6A-9EAC-02AE8CED91CB}"/>
              </a:ext>
            </a:extLst>
          </p:cNvPr>
          <p:cNvSpPr txBox="1"/>
          <p:nvPr/>
        </p:nvSpPr>
        <p:spPr>
          <a:xfrm>
            <a:off x="5483897" y="3098796"/>
            <a:ext cx="241458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time, options, and resources to gain compliance.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4E25D8-1FFE-476B-BA24-3FA0764B00D3}"/>
              </a:ext>
            </a:extLst>
          </p:cNvPr>
          <p:cNvCxnSpPr>
            <a:cxnSpLocks/>
          </p:cNvCxnSpPr>
          <p:nvPr/>
        </p:nvCxnSpPr>
        <p:spPr>
          <a:xfrm flipH="1">
            <a:off x="4653084" y="1960659"/>
            <a:ext cx="197273" cy="4254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8F2154B-E3C7-47A9-BA84-3E3E5C69B6FA}"/>
              </a:ext>
            </a:extLst>
          </p:cNvPr>
          <p:cNvCxnSpPr>
            <a:cxnSpLocks/>
          </p:cNvCxnSpPr>
          <p:nvPr/>
        </p:nvCxnSpPr>
        <p:spPr>
          <a:xfrm>
            <a:off x="6318400" y="1977403"/>
            <a:ext cx="0" cy="11213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5AB948-3159-4237-B666-5825E04705AB}"/>
              </a:ext>
            </a:extLst>
          </p:cNvPr>
          <p:cNvSpPr txBox="1"/>
          <p:nvPr/>
        </p:nvSpPr>
        <p:spPr>
          <a:xfrm>
            <a:off x="5701713" y="4548937"/>
            <a:ext cx="179821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Reduce or eliminate the need for force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C813599-CA28-4643-A57C-1A6FD3F347F1}"/>
              </a:ext>
            </a:extLst>
          </p:cNvPr>
          <p:cNvCxnSpPr>
            <a:cxnSpLocks/>
          </p:cNvCxnSpPr>
          <p:nvPr/>
        </p:nvCxnSpPr>
        <p:spPr>
          <a:xfrm flipH="1">
            <a:off x="6318400" y="4053899"/>
            <a:ext cx="1" cy="46268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49DF61F-C753-498F-88B3-BE57C951E29C}"/>
              </a:ext>
            </a:extLst>
          </p:cNvPr>
          <p:cNvCxnSpPr>
            <a:cxnSpLocks/>
          </p:cNvCxnSpPr>
          <p:nvPr/>
        </p:nvCxnSpPr>
        <p:spPr>
          <a:xfrm>
            <a:off x="7898484" y="3560461"/>
            <a:ext cx="8668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D485911-C4C8-4747-A5A4-4FB2A99F9F04}"/>
              </a:ext>
            </a:extLst>
          </p:cNvPr>
          <p:cNvSpPr txBox="1"/>
          <p:nvPr/>
        </p:nvSpPr>
        <p:spPr>
          <a:xfrm>
            <a:off x="8189118" y="3147695"/>
            <a:ext cx="1516750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Summons instead of arrest when feasible.</a:t>
            </a: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5647F501-5C0E-439C-811C-C99CECE0AEFA}"/>
              </a:ext>
            </a:extLst>
          </p:cNvPr>
          <p:cNvSpPr/>
          <p:nvPr/>
        </p:nvSpPr>
        <p:spPr>
          <a:xfrm>
            <a:off x="10082093" y="3242412"/>
            <a:ext cx="417081" cy="349934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290CDC9-705A-4CF6-907D-AE5D329F4B01}"/>
              </a:ext>
            </a:extLst>
          </p:cNvPr>
          <p:cNvSpPr/>
          <p:nvPr/>
        </p:nvSpPr>
        <p:spPr>
          <a:xfrm>
            <a:off x="10082093" y="3703965"/>
            <a:ext cx="417081" cy="3499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E41B28E-F1F0-4567-B0A6-3B6DA9AB765C}"/>
              </a:ext>
            </a:extLst>
          </p:cNvPr>
          <p:cNvSpPr/>
          <p:nvPr/>
        </p:nvSpPr>
        <p:spPr>
          <a:xfrm>
            <a:off x="10082093" y="4165518"/>
            <a:ext cx="417081" cy="3499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6DA2CEB-23E1-4189-BD2F-7BBB85833E0B}"/>
              </a:ext>
            </a:extLst>
          </p:cNvPr>
          <p:cNvSpPr txBox="1"/>
          <p:nvPr/>
        </p:nvSpPr>
        <p:spPr>
          <a:xfrm>
            <a:off x="10499174" y="3223014"/>
            <a:ext cx="15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Ofc. Don’ts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A740C8B-7F37-4E84-9BA5-67A22881F694}"/>
              </a:ext>
            </a:extLst>
          </p:cNvPr>
          <p:cNvSpPr txBox="1"/>
          <p:nvPr/>
        </p:nvSpPr>
        <p:spPr>
          <a:xfrm>
            <a:off x="10499174" y="3664438"/>
            <a:ext cx="15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Definition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EFB753B-32C9-4EEB-BB93-DE5F41220482}"/>
              </a:ext>
            </a:extLst>
          </p:cNvPr>
          <p:cNvSpPr txBox="1"/>
          <p:nvPr/>
        </p:nvSpPr>
        <p:spPr>
          <a:xfrm>
            <a:off x="10532768" y="4135856"/>
            <a:ext cx="15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Ofc. Dos</a:t>
            </a:r>
          </a:p>
        </p:txBody>
      </p:sp>
    </p:spTree>
    <p:extLst>
      <p:ext uri="{BB962C8B-B14F-4D97-AF65-F5344CB8AC3E}">
        <p14:creationId xmlns:p14="http://schemas.microsoft.com/office/powerpoint/2010/main" val="2472423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69884-0807-4631-9FFC-B584AF3A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15" y="247182"/>
            <a:ext cx="7149860" cy="9432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De-Escalation &amp; Communication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2366CF-7F27-45BF-8F71-15AE9AF6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426029"/>
            <a:ext cx="11549743" cy="518761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/>
              <a:t>Defined by </a:t>
            </a:r>
            <a:r>
              <a:rPr lang="en-US" sz="3500" dirty="0">
                <a:hlinkClick r:id="rId2"/>
              </a:rPr>
              <a:t>MGL c 6E </a:t>
            </a:r>
            <a:r>
              <a:rPr lang="en-US" sz="3500" dirty="0"/>
              <a:t>as:</a:t>
            </a:r>
          </a:p>
          <a:p>
            <a:pPr marL="4572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Proactive actions and approaches used by an officer to stabilize a law enforcement situation so that more time, options, and resources are available to gain a person’s voluntary compliance and to reduce or eliminate the need to use force including, but not limited to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verbal persuasion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warnings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slowing down the pace</a:t>
            </a:r>
            <a:r>
              <a:rPr lang="en-US" sz="2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an incident,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waiting out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person,</a:t>
            </a:r>
            <a:r>
              <a:rPr lang="en-US" sz="2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creating distance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the officer and a threat,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requesting additional resources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resolve the incident including but not limited to calling in medical or licensed mental health professionals as defined in MGL c 111 sec 51 ½ (a) to address the potential medical or mental health crisis.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01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571" y="199744"/>
            <a:ext cx="5995938" cy="182302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Legally justified, 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but was it </a:t>
            </a:r>
            <a:r>
              <a:rPr lang="en-US" sz="4800" b="1" u="sng" dirty="0">
                <a:solidFill>
                  <a:schemeClr val="tx1"/>
                </a:solidFill>
              </a:rPr>
              <a:t>avoidable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226" y="2356434"/>
            <a:ext cx="5945138" cy="979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In Closing </a:t>
            </a:r>
            <a:r>
              <a:rPr lang="en-US" sz="3200" dirty="0">
                <a:solidFill>
                  <a:schemeClr val="tx1"/>
                </a:solidFill>
              </a:rPr>
              <a:t>- What actions can you take to prevent becoming the next big story?</a:t>
            </a:r>
            <a:endParaRPr lang="en-US" sz="3200" b="1" u="sng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44" y="4309185"/>
            <a:ext cx="2354829" cy="2216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8E275-380B-4E06-BCBF-20EFA42B2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2"/>
          <a:stretch/>
        </p:blipFill>
        <p:spPr>
          <a:xfrm>
            <a:off x="6575458" y="-187020"/>
            <a:ext cx="5616542" cy="70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2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FA42-EC04-40C2-B1BB-A8EE3F55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8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Underlying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18F0-D7EB-479A-97F6-4BF58693A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61" y="1348510"/>
            <a:ext cx="10306859" cy="5292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Police are more likely to be assaulted or killed during the following circumstances:</a:t>
            </a:r>
          </a:p>
          <a:p>
            <a:pPr marL="461963"/>
            <a:r>
              <a:rPr lang="en-US" sz="2400" dirty="0"/>
              <a:t>when making arrests</a:t>
            </a:r>
          </a:p>
          <a:p>
            <a:pPr marL="461963"/>
            <a:r>
              <a:rPr lang="en-US" sz="2400" dirty="0"/>
              <a:t>during motor vehicle stops</a:t>
            </a:r>
          </a:p>
          <a:p>
            <a:pPr marL="461963"/>
            <a:r>
              <a:rPr lang="en-US" sz="2400" dirty="0"/>
              <a:t>violent crimes in progress</a:t>
            </a:r>
          </a:p>
          <a:p>
            <a:pPr marL="461963"/>
            <a:r>
              <a:rPr lang="en-US" sz="2400" dirty="0"/>
              <a:t>domestic violence investigations</a:t>
            </a:r>
          </a:p>
          <a:p>
            <a:pPr marL="461963"/>
            <a:r>
              <a:rPr lang="en-US" sz="2400" dirty="0"/>
              <a:t>controlled substance investigations</a:t>
            </a:r>
          </a:p>
          <a:p>
            <a:pPr marL="461963"/>
            <a:r>
              <a:rPr lang="en-US" sz="2400" dirty="0"/>
              <a:t>suspects under the influence of drugs or alcohol</a:t>
            </a:r>
          </a:p>
          <a:p>
            <a:pPr marL="461963"/>
            <a:r>
              <a:rPr lang="en-US" sz="2800" b="1" dirty="0">
                <a:solidFill>
                  <a:srgbClr val="FF0000"/>
                </a:solidFill>
              </a:rPr>
              <a:t>by persons who are suffering from </a:t>
            </a:r>
            <a:r>
              <a:rPr lang="en-US" sz="2800" b="1" u="sng" dirty="0">
                <a:solidFill>
                  <a:srgbClr val="FF0000"/>
                </a:solidFill>
              </a:rPr>
              <a:t>mental health crisis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D71D-F04A-4701-9C5D-835C1B278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478" y="1994263"/>
            <a:ext cx="4983447" cy="28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1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59FE-7271-F1BE-73F2-BA7881B2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9" y="23866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N.A.M.I.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National Alliance on Mental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4CB8A-DC38-F55B-8459-347ECE86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84" y="1930400"/>
            <a:ext cx="8596668" cy="3880773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202124"/>
                </a:solidFill>
                <a:effectLst/>
                <a:latin typeface="Google Sans"/>
              </a:rPr>
              <a:t>Estimates show that 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people with serious mental illness are </a:t>
            </a:r>
            <a:r>
              <a:rPr lang="en-US" sz="3200" b="1" i="0" u="sng" dirty="0">
                <a:solidFill>
                  <a:srgbClr val="040C28"/>
                </a:solidFill>
                <a:effectLst/>
                <a:latin typeface="Google Sans"/>
              </a:rPr>
              <a:t>over ten times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as likely to experience use of force in interactions with law enforcement than those without serious mental illness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Google Sans"/>
              </a:rPr>
              <a:t>. This disproportionate impact is partially due to how officers interpret symptoms.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502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089" y="2553566"/>
            <a:ext cx="4802415" cy="1020192"/>
          </a:xfrm>
        </p:spPr>
        <p:txBody>
          <a:bodyPr>
            <a:normAutofit/>
          </a:bodyPr>
          <a:lstStyle/>
          <a:p>
            <a:r>
              <a:rPr lang="en-US" sz="4800" dirty="0"/>
              <a:t>Protect &amp; 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48470-E285-4200-A2BE-05E51A94F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139" y="1063272"/>
            <a:ext cx="2923063" cy="29230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95625" y="5618729"/>
            <a:ext cx="6141373" cy="10045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u="sng" dirty="0">
                <a:solidFill>
                  <a:srgbClr val="00B050"/>
                </a:solidFill>
              </a:rPr>
              <a:t>Go home SAFE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856541"/>
            <a:ext cx="7187751" cy="11664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00B0F0"/>
                </a:solidFill>
              </a:rPr>
              <a:t>We’re not here to hurt you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0650513">
            <a:off x="6217904" y="3997079"/>
            <a:ext cx="5695738" cy="11699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Please don’t hurt him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99202" y="1286789"/>
            <a:ext cx="4673216" cy="9857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He’s got a KNIFE!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29749" y="182971"/>
            <a:ext cx="5642726" cy="9857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</a:rPr>
              <a:t>Dichotomy in Policing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47521" y="2553566"/>
            <a:ext cx="4546130" cy="1166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Shots FIRED!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869" y="1354804"/>
            <a:ext cx="4638675" cy="1169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>
                <a:solidFill>
                  <a:srgbClr val="00B0F0"/>
                </a:solidFill>
              </a:rPr>
              <a:t>I’m Here to HELP</a:t>
            </a:r>
          </a:p>
        </p:txBody>
      </p:sp>
    </p:spTree>
    <p:extLst>
      <p:ext uri="{BB962C8B-B14F-4D97-AF65-F5344CB8AC3E}">
        <p14:creationId xmlns:p14="http://schemas.microsoft.com/office/powerpoint/2010/main" val="28929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C0DAD3-F412-4984-936F-7671E58CDF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0567" y="171449"/>
            <a:ext cx="6151419" cy="4442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 relevant federal and state legal precedents that govern officer use of force.</a:t>
            </a:r>
            <a:b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Mr. Miyagi and the quest for the perfect mentor">
            <a:extLst>
              <a:ext uri="{FF2B5EF4-FFF2-40B4-BE49-F238E27FC236}">
                <a16:creationId xmlns:a16="http://schemas.microsoft.com/office/drawing/2014/main" id="{D33AEE20-FDB4-43DA-BBAB-0FE9D6DE2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/>
          <a:stretch/>
        </p:blipFill>
        <p:spPr bwMode="auto">
          <a:xfrm>
            <a:off x="6740979" y="0"/>
            <a:ext cx="5451021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C0DAD3-F412-4984-936F-7671E58CDF2E}"/>
              </a:ext>
            </a:extLst>
          </p:cNvPr>
          <p:cNvSpPr txBox="1">
            <a:spLocks/>
          </p:cNvSpPr>
          <p:nvPr/>
        </p:nvSpPr>
        <p:spPr>
          <a:xfrm rot="20113301">
            <a:off x="694900" y="4520541"/>
            <a:ext cx="4345021" cy="826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 vs. Connor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C0DAD3-F412-4984-936F-7671E58CDF2E}"/>
              </a:ext>
            </a:extLst>
          </p:cNvPr>
          <p:cNvSpPr txBox="1">
            <a:spLocks/>
          </p:cNvSpPr>
          <p:nvPr/>
        </p:nvSpPr>
        <p:spPr>
          <a:xfrm rot="20113301">
            <a:off x="3237417" y="4808366"/>
            <a:ext cx="3851748" cy="8266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Tenn. vs. Garner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C0DAD3-F412-4984-936F-7671E58CDF2E}"/>
              </a:ext>
            </a:extLst>
          </p:cNvPr>
          <p:cNvSpPr txBox="1">
            <a:spLocks/>
          </p:cNvSpPr>
          <p:nvPr/>
        </p:nvSpPr>
        <p:spPr>
          <a:xfrm rot="20113301">
            <a:off x="6091926" y="5251315"/>
            <a:ext cx="3851748" cy="8266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550 CMR</a:t>
            </a:r>
          </a:p>
        </p:txBody>
      </p:sp>
    </p:spTree>
    <p:extLst>
      <p:ext uri="{BB962C8B-B14F-4D97-AF65-F5344CB8AC3E}">
        <p14:creationId xmlns:p14="http://schemas.microsoft.com/office/powerpoint/2010/main" val="303832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786D-5640-4A48-BF0B-8EA58DA2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289"/>
            <a:ext cx="10515600" cy="1325563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 v. Connor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(1989)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D080-F20B-4935-9E3B-53AF2DCB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50" y="1432954"/>
            <a:ext cx="9205480" cy="502499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Established that a use of force during an arrest or investigative stop is a </a:t>
            </a:r>
            <a:r>
              <a:rPr lang="en-US" sz="2800" b="1" u="sng" dirty="0"/>
              <a:t>seizure</a:t>
            </a:r>
            <a:r>
              <a:rPr lang="en-US" sz="2800" dirty="0"/>
              <a:t> under the 4</a:t>
            </a:r>
            <a:r>
              <a:rPr lang="en-US" sz="2800" baseline="30000" dirty="0"/>
              <a:t>th</a:t>
            </a:r>
            <a:r>
              <a:rPr lang="en-US" sz="2800" dirty="0"/>
              <a:t> Amendment.</a:t>
            </a:r>
          </a:p>
          <a:p>
            <a:r>
              <a:rPr lang="en-US" sz="2500" dirty="0"/>
              <a:t>The officer’s actions must be </a:t>
            </a:r>
            <a:r>
              <a:rPr lang="en-US" sz="2800" b="1" dirty="0"/>
              <a:t>“objectively reasonable:”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in light of the facts and circumstances confronting them at the time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2800" dirty="0"/>
          </a:p>
        </p:txBody>
      </p:sp>
      <p:pic>
        <p:nvPicPr>
          <p:cNvPr id="1026" name="Picture 2" descr="Split-Second Decisions: How a Supreme Court Case Shaped Modern Policing -  The New York Times">
            <a:extLst>
              <a:ext uri="{FF2B5EF4-FFF2-40B4-BE49-F238E27FC236}">
                <a16:creationId xmlns:a16="http://schemas.microsoft.com/office/drawing/2014/main" id="{3FC583E6-ADA4-49C5-98C5-B9285BA4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85" y="1513608"/>
            <a:ext cx="226246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4D82C-8753-4C11-A27F-B0CD8ADDCE30}"/>
              </a:ext>
            </a:extLst>
          </p:cNvPr>
          <p:cNvSpPr txBox="1"/>
          <p:nvPr/>
        </p:nvSpPr>
        <p:spPr>
          <a:xfrm>
            <a:off x="9494981" y="4628283"/>
            <a:ext cx="195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Dethorne</a:t>
            </a:r>
            <a:r>
              <a:rPr lang="en-US" dirty="0"/>
              <a:t> Graham</a:t>
            </a:r>
          </a:p>
        </p:txBody>
      </p:sp>
    </p:spTree>
    <p:extLst>
      <p:ext uri="{BB962C8B-B14F-4D97-AF65-F5344CB8AC3E}">
        <p14:creationId xmlns:p14="http://schemas.microsoft.com/office/powerpoint/2010/main" val="401763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786D-5640-4A48-BF0B-8EA58DA2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09" y="113392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Opinion of the Court –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Graham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D080-F20B-4935-9E3B-53AF2DCB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588" y="877052"/>
            <a:ext cx="9015412" cy="233287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effectLst/>
                <a:ea typeface="Calibri" panose="020F0502020204030204" pitchFamily="34" charset="0"/>
              </a:rPr>
              <a:t>“The test of </a:t>
            </a:r>
            <a:r>
              <a:rPr lang="en-US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reasonableness</a:t>
            </a:r>
            <a:r>
              <a:rPr lang="en-US" sz="2800" dirty="0">
                <a:effectLst/>
                <a:ea typeface="Calibri" panose="020F0502020204030204" pitchFamily="34" charset="0"/>
              </a:rPr>
              <a:t> under the 4th Amendment is not capable of a precise definition or mechanical application...Its proper application requires careful attention to the facts of each particular case, including: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4D82C-8753-4C11-A27F-B0CD8ADDCE30}"/>
              </a:ext>
            </a:extLst>
          </p:cNvPr>
          <p:cNvSpPr txBox="1"/>
          <p:nvPr/>
        </p:nvSpPr>
        <p:spPr>
          <a:xfrm>
            <a:off x="206809" y="5182280"/>
            <a:ext cx="278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Chief Justice William Rehnquist delivered the unanimous decision of the Court.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AFBCF-7934-400A-B567-1876AD1C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4" y="1438955"/>
            <a:ext cx="2905125" cy="3743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9E42C-2875-EC33-A307-F16BEDBB1666}"/>
              </a:ext>
            </a:extLst>
          </p:cNvPr>
          <p:cNvSpPr txBox="1"/>
          <p:nvPr/>
        </p:nvSpPr>
        <p:spPr>
          <a:xfrm>
            <a:off x="3414712" y="3628008"/>
            <a:ext cx="84343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the severity of the crime at issue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whether the suspect poses an immediate threat to the officer or others 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and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whether or not he is actively resisting arrest or attempting to evade arrest by flight...” </a:t>
            </a:r>
          </a:p>
        </p:txBody>
      </p:sp>
    </p:spTree>
    <p:extLst>
      <p:ext uri="{BB962C8B-B14F-4D97-AF65-F5344CB8AC3E}">
        <p14:creationId xmlns:p14="http://schemas.microsoft.com/office/powerpoint/2010/main" val="385954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1294</TotalTime>
  <Words>2068</Words>
  <Application>Microsoft Office PowerPoint</Application>
  <PresentationFormat>Widescreen</PresentationFormat>
  <Paragraphs>207</Paragraphs>
  <Slides>36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Courier New</vt:lpstr>
      <vt:lpstr>Google Sans</vt:lpstr>
      <vt:lpstr>Roboto</vt:lpstr>
      <vt:lpstr>Symbol</vt:lpstr>
      <vt:lpstr>Trebuchet MS</vt:lpstr>
      <vt:lpstr>Wingdings</vt:lpstr>
      <vt:lpstr>Wingdings 3</vt:lpstr>
      <vt:lpstr>Facet</vt:lpstr>
      <vt:lpstr>Use of Force  for Today’s Police Officer</vt:lpstr>
      <vt:lpstr>Use of Force Review  Goals for today  Improve Knowledge &amp; Confidence when using FORCE</vt:lpstr>
      <vt:lpstr>PowerPoint Presentation</vt:lpstr>
      <vt:lpstr>Underlying Circumstances</vt:lpstr>
      <vt:lpstr>N.A.M.I.  National Alliance on Mental Illness</vt:lpstr>
      <vt:lpstr>Protect &amp; Serve</vt:lpstr>
      <vt:lpstr>Review relevant federal and state legal precedents that govern officer use of force. </vt:lpstr>
      <vt:lpstr>Graham v. Connor (1989)</vt:lpstr>
      <vt:lpstr>The Opinion of the Court –The Graham Factors</vt:lpstr>
      <vt:lpstr>The Opinion of the Court, cont’d</vt:lpstr>
      <vt:lpstr>PowerPoint Presentation</vt:lpstr>
      <vt:lpstr>PowerPoint Presentation</vt:lpstr>
      <vt:lpstr>Tennessee v. Garner (1985)</vt:lpstr>
      <vt:lpstr>Tennessee v. Garner (1985)</vt:lpstr>
      <vt:lpstr>Suspect Actions    vs.     Officer Response</vt:lpstr>
      <vt:lpstr>PowerPoint Presentation</vt:lpstr>
      <vt:lpstr>The Totality Triangle</vt:lpstr>
      <vt:lpstr>Perception</vt:lpstr>
      <vt:lpstr>PowerPoint Presentation</vt:lpstr>
      <vt:lpstr>The Totality of the Circumstances</vt:lpstr>
      <vt:lpstr>Officer created jeopardy?</vt:lpstr>
      <vt:lpstr>What is officer created jeopardy?</vt:lpstr>
      <vt:lpstr>Officer created jeopardy?</vt:lpstr>
      <vt:lpstr>PowerPoint Presentation</vt:lpstr>
      <vt:lpstr>CASE DISCUSSION Armstrong vs. Pinehurt, NC</vt:lpstr>
      <vt:lpstr>CASE DISCUSSION Armstrong vs. Pinehurt, NC</vt:lpstr>
      <vt:lpstr>CASE DISCUSSION Meyers vs. Baltimore County, MD </vt:lpstr>
      <vt:lpstr>CASE DISCUSSION Meyers vs. Baltimore County, MD </vt:lpstr>
      <vt:lpstr>555 CMR 6.00 (POST):  550 CMR 6.00 (MPTC)   USE OF FORCE BY LAW ENFORCEMENT OFFICERS</vt:lpstr>
      <vt:lpstr>555 CMR 6.00 (POST) / 550 CMR 6.00 (MPTC)   </vt:lpstr>
      <vt:lpstr>555 CMR 6.00 (POST) / 550 CMR 6.00 (MPTC)   </vt:lpstr>
      <vt:lpstr>Definition</vt:lpstr>
      <vt:lpstr>S.I.R.F. Factors</vt:lpstr>
      <vt:lpstr>PowerPoint Presentation</vt:lpstr>
      <vt:lpstr>De-Escalation &amp; Communication</vt:lpstr>
      <vt:lpstr>Legally justified,  but was it avoidable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Force Review  goals for today</dc:title>
  <dc:creator>Instructor</dc:creator>
  <cp:lastModifiedBy>Baran, Mark</cp:lastModifiedBy>
  <cp:revision>23</cp:revision>
  <dcterms:created xsi:type="dcterms:W3CDTF">2024-02-07T22:39:36Z</dcterms:created>
  <dcterms:modified xsi:type="dcterms:W3CDTF">2024-02-13T20:00:03Z</dcterms:modified>
</cp:coreProperties>
</file>